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3"/>
  </p:notesMasterIdLst>
  <p:sldIdLst>
    <p:sldId id="256" r:id="rId2"/>
    <p:sldId id="257" r:id="rId3"/>
    <p:sldId id="355" r:id="rId4"/>
    <p:sldId id="264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348" r:id="rId16"/>
    <p:sldId id="349" r:id="rId17"/>
    <p:sldId id="350" r:id="rId18"/>
    <p:sldId id="351" r:id="rId19"/>
    <p:sldId id="352" r:id="rId20"/>
    <p:sldId id="353" r:id="rId21"/>
    <p:sldId id="283" r:id="rId22"/>
    <p:sldId id="284" r:id="rId23"/>
    <p:sldId id="285" r:id="rId24"/>
    <p:sldId id="286" r:id="rId25"/>
    <p:sldId id="287" r:id="rId26"/>
    <p:sldId id="288" r:id="rId27"/>
    <p:sldId id="289" r:id="rId28"/>
    <p:sldId id="290" r:id="rId29"/>
    <p:sldId id="291" r:id="rId30"/>
    <p:sldId id="292" r:id="rId31"/>
    <p:sldId id="293" r:id="rId32"/>
    <p:sldId id="294" r:id="rId33"/>
    <p:sldId id="295" r:id="rId34"/>
    <p:sldId id="296" r:id="rId35"/>
    <p:sldId id="297" r:id="rId36"/>
    <p:sldId id="298" r:id="rId37"/>
    <p:sldId id="301" r:id="rId38"/>
    <p:sldId id="302" r:id="rId39"/>
    <p:sldId id="304" r:id="rId40"/>
    <p:sldId id="305" r:id="rId41"/>
    <p:sldId id="306" r:id="rId42"/>
    <p:sldId id="308" r:id="rId43"/>
    <p:sldId id="309" r:id="rId44"/>
    <p:sldId id="310" r:id="rId45"/>
    <p:sldId id="312" r:id="rId46"/>
    <p:sldId id="314" r:id="rId47"/>
    <p:sldId id="315" r:id="rId48"/>
    <p:sldId id="316" r:id="rId49"/>
    <p:sldId id="317" r:id="rId50"/>
    <p:sldId id="318" r:id="rId51"/>
    <p:sldId id="319" r:id="rId52"/>
    <p:sldId id="320" r:id="rId53"/>
    <p:sldId id="321" r:id="rId54"/>
    <p:sldId id="322" r:id="rId55"/>
    <p:sldId id="323" r:id="rId56"/>
    <p:sldId id="324" r:id="rId57"/>
    <p:sldId id="326" r:id="rId58"/>
    <p:sldId id="327" r:id="rId59"/>
    <p:sldId id="328" r:id="rId60"/>
    <p:sldId id="329" r:id="rId61"/>
    <p:sldId id="330" r:id="rId62"/>
    <p:sldId id="331" r:id="rId63"/>
    <p:sldId id="332" r:id="rId64"/>
    <p:sldId id="333" r:id="rId65"/>
    <p:sldId id="334" r:id="rId66"/>
    <p:sldId id="335" r:id="rId67"/>
    <p:sldId id="336" r:id="rId68"/>
    <p:sldId id="337" r:id="rId69"/>
    <p:sldId id="338" r:id="rId70"/>
    <p:sldId id="339" r:id="rId71"/>
    <p:sldId id="340" r:id="rId72"/>
    <p:sldId id="341" r:id="rId73"/>
    <p:sldId id="342" r:id="rId74"/>
    <p:sldId id="343" r:id="rId75"/>
    <p:sldId id="344" r:id="rId76"/>
    <p:sldId id="345" r:id="rId77"/>
    <p:sldId id="346" r:id="rId78"/>
    <p:sldId id="354" r:id="rId79"/>
    <p:sldId id="347" r:id="rId80"/>
    <p:sldId id="275" r:id="rId81"/>
    <p:sldId id="276" r:id="rId8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FE2F957-A74D-46B5-9E5B-65FAB8394B29}">
  <a:tblStyle styleId="{0FE2F957-A74D-46B5-9E5B-65FAB8394B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26"/>
    <p:restoredTop sz="94792"/>
  </p:normalViewPr>
  <p:slideViewPr>
    <p:cSldViewPr snapToGrid="0">
      <p:cViewPr varScale="1">
        <p:scale>
          <a:sx n="129" d="100"/>
          <a:sy n="129" d="100"/>
        </p:scale>
        <p:origin x="702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78" name="Google Shape;27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87" name="Google Shape;28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9abbad14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9abbad14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9abbad14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860300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90625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75289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87641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42089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40278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9c1761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9c1761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Kahoot Computação Gráfica 1.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c1cb07a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c1cb07a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ec1cb07a9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1cb07a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1cb07a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c1cb07a9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c1cb07a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c1cb07a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ec1cb07a9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1cb07a9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c1cb07a9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c1cb07a92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https://techterms.com/img/lg/rendering_1251.jpg</a:t>
            </a:r>
            <a:endParaRPr/>
          </a:p>
        </p:txBody>
      </p:sp>
      <p:sp>
        <p:nvSpPr>
          <p:cNvPr id="113" name="Google Shape;11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1cb07a9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1cb07a9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c1cb07a92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c1cb07a9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c1cb07a9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1cb07a92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8f1db8e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8f1db8e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8f1db8e9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e48fe6e98f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48fe6e98f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A-Buffer (Maya)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common approach is to compute the global illumination of a scene and store that information with the geometry, i.e., radiosity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e019127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e6e019127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ll3dp.com/1/best-3d-rendering-software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r.com/pixars-animation-evolved-toy-story-2019-6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details/jogos-digitais-1/778c08a2-54b9-407e-8db8-bac20756b8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4EgbgTm0Bg" TargetMode="External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hyperlink" Target="https://eater.net/quaternions" TargetMode="External"/><Relationship Id="rId4" Type="http://schemas.openxmlformats.org/officeDocument/2006/relationships/hyperlink" Target="https://www.youtube.com/watch?v=zjMuIxRvygQ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US"/>
              <a:t>Aula 3: Renderização e Supersampling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Sistemas de Renderização</a:t>
            </a:r>
            <a:endParaRPr/>
          </a:p>
        </p:txBody>
      </p:sp>
      <p:graphicFrame>
        <p:nvGraphicFramePr>
          <p:cNvPr id="266" name="Google Shape;266;p22"/>
          <p:cNvGraphicFramePr/>
          <p:nvPr/>
        </p:nvGraphicFramePr>
        <p:xfrm>
          <a:off x="269630" y="629655"/>
          <a:ext cx="8604775" cy="4835955"/>
        </p:xfrm>
        <a:graphic>
          <a:graphicData uri="http://schemas.openxmlformats.org/drawingml/2006/table">
            <a:tbl>
              <a:tblPr firstRow="1">
                <a:noFill/>
                <a:tableStyleId>{0FE2F957-A74D-46B5-9E5B-65FAB8394B29}</a:tableStyleId>
              </a:tblPr>
              <a:tblGrid>
                <a:gridCol w="15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Nome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Preço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Hardware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Plugin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3Delight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Free/$720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Arnold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$360/year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Maya, Houdini, Cinema 4D, 3ds Max, Katana and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Artlantis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$705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Amarath, Ragdoll Tools, Magic UV, Ragdoll Tools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Clarisse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Free/$999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Corona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Cinema4D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Enscape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$469/year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Revit, SketchUp, Rhino, ArchiCAD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FelixRender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$160/month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N/A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AutoCAD,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FluidRay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$14.99/month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SketchUp, Modo, Shade 3D,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FurryBall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$110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Maya, Cinema 4D,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Guerilla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Free/$2,000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3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Indigo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$835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iClone, Maya, Revit, SketchUp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$295/year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Maya,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KeyShot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$995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Lumion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$1,630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Autodesk Revit, ArchiCAD, Bentley, Allplan, Vectorworks, Rhinoceros,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LuxCoreRender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Carrara, Cinema 4D, DAZ Studio, Maya, Poser, SketchUp, XSI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Marmoset Toolbag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$189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Maxwell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Cinema 4D, formZ, Maya, Modo, Revit, Rhinoceros, SketchUp, SolidWorks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6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Octane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$699/year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AutoCAD, Blender, Carrara, Cinema 4D, DAZ Studio, Houdini, Inventor, Lightwave, Maya, Modo, Nuke, Poser, Revit, Rhinoceros, SketchUp,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Redshift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Houdini, Maya,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RenderMan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Blender, Houdini,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Solidworks Visualize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$1,830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$270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Cinema 4D,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6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V-Ray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$350/year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Maya, Modo, Nuke, Revit, Rhinoceros, SketchUp, Unreal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267" name="Google Shape;267;p22"/>
          <p:cNvSpPr/>
          <p:nvPr/>
        </p:nvSpPr>
        <p:spPr>
          <a:xfrm>
            <a:off x="4947139" y="5458516"/>
            <a:ext cx="38334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https://all3dp.com/1/best-3d-rendering-software/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Batch Rendering e Rendering Farm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700"/>
              <a:t>Distribui a tarefa em diversos computadores (cluster), usualmente o ganho é linear sendo que cada computador gera um quadro inteiro.</a:t>
            </a:r>
            <a:endParaRPr sz="1900"/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367" y="2440779"/>
            <a:ext cx="2452688" cy="264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Toy Story 1 e 4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282" name="Google Shape;282;p24" descr="The Real Reason Andy Looks So Different in Toy Story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800833"/>
            <a:ext cx="4627571" cy="260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 descr="11 Curiosidades sobre “Toy Story 4”, que estreia este ano"/>
          <p:cNvPicPr preferRelativeResize="0"/>
          <p:nvPr/>
        </p:nvPicPr>
        <p:blipFill rotWithShape="1">
          <a:blip r:embed="rId4">
            <a:alphaModFix/>
          </a:blip>
          <a:srcRect t="14897"/>
          <a:stretch/>
        </p:blipFill>
        <p:spPr>
          <a:xfrm>
            <a:off x="3513981" y="2995246"/>
            <a:ext cx="5306667" cy="237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Pixar</a:t>
            </a:r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In order to render "Toy Story," the animators had </a:t>
            </a:r>
            <a:r>
              <a:rPr lang="en-US" b="1" dirty="0"/>
              <a:t>117 computers running 24 hours a day</a:t>
            </a:r>
            <a:r>
              <a:rPr lang="en-US" dirty="0"/>
              <a:t>. </a:t>
            </a:r>
            <a:r>
              <a:rPr lang="en-US" b="1" dirty="0"/>
              <a:t>Each individual frame could take from 45 minutes to 30 hours to render</a:t>
            </a:r>
            <a:r>
              <a:rPr lang="en-US" dirty="0"/>
              <a:t>, depending on how complex. There were a total of 114,240 frames to render. Throughout the movie, there are over 77 minutes of animation spread across 1,561 shots. They had to invent a new software, called </a:t>
            </a:r>
            <a:r>
              <a:rPr lang="en-US" dirty="0" err="1"/>
              <a:t>Renderman</a:t>
            </a:r>
            <a:r>
              <a:rPr lang="en-US" dirty="0"/>
              <a:t>, to handle all this footage.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According to producer Jonas Rivera, if they had to do that today, they could render "Toy Story" faster than you could watch the entire movie. However, </a:t>
            </a:r>
            <a:r>
              <a:rPr lang="en-US" b="1" dirty="0"/>
              <a:t>the complexity of "Toy Story 4" means it can take 60 to 160 hours to render one frame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91" name="Google Shape;29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2157395" y="5304148"/>
            <a:ext cx="622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https://www.insider.com/pixars-animation-evolved-toy-story-2019-6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Toy Story 3: The Game</a:t>
            </a:r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body" idx="1"/>
          </p:nvPr>
        </p:nvSpPr>
        <p:spPr>
          <a:xfrm>
            <a:off x="271425" y="838975"/>
            <a:ext cx="37098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Taxa de quadros/segundo?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FPS (Frames per second)</a:t>
            </a:r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75" y="838975"/>
            <a:ext cx="4642775" cy="26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4">
            <a:alphaModFix/>
          </a:blip>
          <a:srcRect l="20149" t="8577" r="20340" b="8068"/>
          <a:stretch/>
        </p:blipFill>
        <p:spPr>
          <a:xfrm>
            <a:off x="7166750" y="595650"/>
            <a:ext cx="1345625" cy="18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331748" y="1655575"/>
            <a:ext cx="3709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abaixo de 20: Impraticável.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20-30: percepção de descontinuidade.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30-45: aceitável, mas ainda perceptível.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45-60: suave e aceito como ideal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+60: animações parecem naturais.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4" name="Google Shape;304;p26"/>
          <p:cNvSpPr txBox="1">
            <a:spLocks noGrp="1"/>
          </p:cNvSpPr>
          <p:nvPr>
            <p:ph type="body" idx="1"/>
          </p:nvPr>
        </p:nvSpPr>
        <p:spPr>
          <a:xfrm>
            <a:off x="271425" y="3691350"/>
            <a:ext cx="70344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Quanto tempo para produzir o quadro?</a:t>
            </a:r>
            <a:endParaRPr/>
          </a:p>
        </p:txBody>
      </p:sp>
      <p:pic>
        <p:nvPicPr>
          <p:cNvPr id="305" name="Google Shape;305;p26" descr="{&quot;backgroundColorModified&quot;:null,&quot;code&quot;:&quot;$$T\\,=\\,\\frac{1}{f}$$&quot;,&quot;backgroundColor&quot;:&quot;#FFFFFF&quot;,&quot;type&quot;:&quot;$$&quot;,&quot;id&quot;:&quot;1&quot;,&quot;aid&quot;:null,&quot;font&quot;:{&quot;family&quot;:&quot;Arial&quot;,&quot;color&quot;:&quot;#000000&quot;,&quot;size&quot;:12},&quot;ts&quot;:1629121810233,&quot;cs&quot;:&quot;7kZBBH3vWPLGyzsSKbAlkA==&quot;,&quot;size&quot;:{&quot;width&quot;:60.5,&quot;height&quot;:4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00" y="4350300"/>
            <a:ext cx="1075150" cy="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/>
        </p:nvSpPr>
        <p:spPr>
          <a:xfrm>
            <a:off x="2443373" y="4192488"/>
            <a:ext cx="3709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20: 0,05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40: 0,025 segundo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60: ~0,016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120: ~0,0083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4991175" y="50057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* sem contar outros atrasos que acontecem em qualquer sistema.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Rotação de  45º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56BDEB-682F-323B-5566-EAA732B38D0F}"/>
              </a:ext>
            </a:extLst>
          </p:cNvPr>
          <p:cNvGrpSpPr/>
          <p:nvPr/>
        </p:nvGrpSpPr>
        <p:grpSpPr>
          <a:xfrm rot="18904839">
            <a:off x="5197039" y="1691748"/>
            <a:ext cx="2298543" cy="2845142"/>
            <a:chOff x="5869474" y="2363963"/>
            <a:chExt cx="2298543" cy="28451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D07DED-2185-EBF8-D680-A26B80AD280C}"/>
                </a:ext>
              </a:extLst>
            </p:cNvPr>
            <p:cNvSpPr/>
            <p:nvPr/>
          </p:nvSpPr>
          <p:spPr>
            <a:xfrm rot="2695161">
              <a:off x="6268234" y="3309322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5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26583C1-5493-0C6B-8445-5724149A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45189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Translação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Translação (1,1)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323956-EE87-21A9-7816-392AE1A6FA07}"/>
              </a:ext>
            </a:extLst>
          </p:cNvPr>
          <p:cNvGrpSpPr/>
          <p:nvPr/>
        </p:nvGrpSpPr>
        <p:grpSpPr>
          <a:xfrm>
            <a:off x="5903183" y="1849055"/>
            <a:ext cx="2422679" cy="2397490"/>
            <a:chOff x="5910617" y="1841621"/>
            <a:chExt cx="2422679" cy="23974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819F16-FB9A-FEF3-84D4-502E21BCCF73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443B1451-535F-2A17-3B2E-EE49CD0D8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3513" y="1841621"/>
              <a:ext cx="1899783" cy="1899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6915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06094 -0.0902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8" y="-4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Reflexão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90205" y="2354536"/>
            <a:ext cx="1899782" cy="18997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6135429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Reflexão em </a:t>
            </a:r>
            <a:r>
              <a:rPr lang="pt-BR" sz="1800" b="1" dirty="0" err="1"/>
              <a:t>X</a:t>
            </a:r>
            <a:endParaRPr lang="pt-BR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4062953" y="1690215"/>
            <a:ext cx="4468273" cy="2823017"/>
            <a:chOff x="3742441" y="1690215"/>
            <a:chExt cx="4468273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>
              <a:cxnSpLocks/>
            </p:cNvCxnSpPr>
            <p:nvPr/>
          </p:nvCxnSpPr>
          <p:spPr>
            <a:xfrm>
              <a:off x="3742441" y="4263746"/>
              <a:ext cx="44682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4BE3824A-A1BC-75F9-3B97-9E6EE6F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1" y="2354536"/>
            <a:ext cx="1899783" cy="18997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5302-DF68-F871-FF46-3AEEC576973E}"/>
              </a:ext>
            </a:extLst>
          </p:cNvPr>
          <p:cNvSpPr/>
          <p:nvPr/>
        </p:nvSpPr>
        <p:spPr>
          <a:xfrm>
            <a:off x="6213457" y="2345109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1993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Uniforme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0.5)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2AA759-5311-5682-FE08-2BC5ED6AEB92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594A1-0A05-1DF3-DF9B-C7B698485FF0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6227D390-DBEB-3D22-B50B-6B310336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5076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Transformações</a:t>
            </a: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Assimétrica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1.0)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6C55D7-8FD4-9B11-D792-491698C9733B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4BC291-DC1C-2B95-1771-7B6672AD855F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CFF9AFA-F68F-1239-D538-84FA37FE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2356528"/>
              <a:ext cx="936219" cy="1882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4563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https://create.kahoot.it/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75" y="1475025"/>
            <a:ext cx="8111226" cy="27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CE04ABA-56E1-E110-8BA6-02F23005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74" y="2363963"/>
            <a:ext cx="1899783" cy="1899783"/>
          </a:xfrm>
          <a:prstGeom prst="rect">
            <a:avLst/>
          </a:prstGeom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Cisalhamento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C00563-8041-D56A-F626-51294994D267}"/>
              </a:ext>
            </a:extLst>
          </p:cNvPr>
          <p:cNvSpPr/>
          <p:nvPr/>
        </p:nvSpPr>
        <p:spPr>
          <a:xfrm>
            <a:off x="5889239" y="2345108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1.0)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6" y="1993028"/>
            <a:ext cx="1899783" cy="2641654"/>
          </a:xfrm>
          <a:prstGeom prst="rect">
            <a:avLst/>
          </a:prstGeom>
          <a:scene3d>
            <a:camera prst="perspectiveContrastingLeftFacing" fov="0">
              <a:rot lat="8400000" lon="9000000" rev="9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4810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definir e manipular um cubo pelos seus vértices.</a:t>
            </a: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149" y="1628375"/>
            <a:ext cx="4655700" cy="37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Desenhar um pessoa por cubos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esboçar um personagem humanóide por cubos.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5690" y="1378952"/>
            <a:ext cx="3992619" cy="422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Criando um exército de robôs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Transformações descrevem a posição de cada instância.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236" y="763400"/>
            <a:ext cx="8397544" cy="35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7358600" y="4286025"/>
            <a:ext cx="150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pose de um personagem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transformações podem descrever as posições relativas de cada parte do corpo do personagem sendo animado.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156" y="787268"/>
            <a:ext cx="8037015" cy="35702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7188450" y="4357500"/>
            <a:ext cx="15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estudar Transformações ?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Modelagem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Definir formas geométricas em coordenadas convenientes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Possibilitar várias cópias do mesmo objeto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Representar com eficiência hierarquia de objetos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Visualização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Levar coordenadas do mundo para as coordenadas da câmera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Projeções ortográficas e perspectivas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57900" y="1880994"/>
            <a:ext cx="8428200" cy="1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Um pouco de teoria:</a:t>
            </a: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relembrando Álgebra Linear</a:t>
            </a:r>
            <a:endParaRPr sz="3766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452375"/>
            <a:ext cx="7682201" cy="51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74" y="170025"/>
            <a:ext cx="7107276" cy="51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925" y="259900"/>
            <a:ext cx="7033424" cy="52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ACE67-D6B2-B90A-6631-B75290C8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Novidade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531E1C-83CD-E369-BAD7-5FD0A5A0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Leds organizados na vertical.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D57E24-3DF1-A8AE-1521-77F6FEF6E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10355-03C2-B235-B166-B341102A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93" y="1293541"/>
            <a:ext cx="6147214" cy="34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E6F1040-DFB7-611B-0C10-B21192779832}"/>
              </a:ext>
            </a:extLst>
          </p:cNvPr>
          <p:cNvSpPr txBox="1"/>
          <p:nvPr/>
        </p:nvSpPr>
        <p:spPr>
          <a:xfrm>
            <a:off x="1118838" y="4931922"/>
            <a:ext cx="662010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Referência: 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Vertical full-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micro-LEDs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via 2D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materials-based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transfer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Jiho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Shin,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Suresh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Sundaram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Jeong,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Bo-In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Park,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Celesta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S. Chang,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Joonghoon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Choi,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Taemin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Mayuran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Saravanapavanantham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Kuangye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Sungkyu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Min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Min-Kyu Song,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Yunpeng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Liu, Kuan Qiao,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Hwan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Yeongin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Ji-Hoon Kang,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Jekyung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Jaeyong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Justin S. Kim, Han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Hanwool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Hyun S. Kum, Sang-Hoon Bae, Vladimir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Bulovic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Yu,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Kyusang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Kwanghun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Chung, Young Joon Hong, Abdallah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Ougazzaden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Jeehwan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Kim;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Vol.: 614,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pages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81-87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DOI: 10.1038/s41586-022-05612-1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3571666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5" y="762775"/>
            <a:ext cx="805500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75" y="265475"/>
            <a:ext cx="7206349" cy="53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450" y="838970"/>
            <a:ext cx="5642626" cy="1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1355" y="1354924"/>
            <a:ext cx="3815258" cy="3839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Ideia Básica das Transformações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02043" y="771125"/>
            <a:ext cx="5471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b="1">
                <a:latin typeface="Open Sans"/>
                <a:ea typeface="Open Sans"/>
                <a:cs typeface="Open Sans"/>
                <a:sym typeface="Open Sans"/>
              </a:rPr>
              <a:t>Funções agindo em pontos</a:t>
            </a:r>
            <a:endParaRPr/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340299" y="2211175"/>
            <a:ext cx="3172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exemplo, pontos 2D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 (x’,y’) = f(x,y)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72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que esse Linear significa?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667" y="1663267"/>
            <a:ext cx="4203242" cy="159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390548" y="3685419"/>
            <a:ext cx="8428232" cy="18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Cálculos são simples de serem realizados no computador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composição das transformações lineares também é linear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Leva a uma representação uniforme de transformações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6726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Caso u e v sejam vetores e desejarmos fazer uma operação.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7814" y="1662212"/>
            <a:ext cx="3828372" cy="99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748050" y="3690874"/>
            <a:ext cx="35502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Isso simplifica muito algumas estratégias que serão usadas.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3023" y="2731050"/>
            <a:ext cx="3116121" cy="250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(map)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1095865" y="5144364"/>
            <a:ext cx="69522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Ideia básica: transformações lineares levam linhas a linhas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579927"/>
            <a:ext cx="6664750" cy="4510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/>
          <p:nvPr/>
        </p:nvSpPr>
        <p:spPr>
          <a:xfrm rot="-1347007">
            <a:off x="3038584" y="1565956"/>
            <a:ext cx="1736938" cy="30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linear</a:t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 rot="1133958">
            <a:off x="3136888" y="4016100"/>
            <a:ext cx="2071897" cy="61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não-linear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753" y="791347"/>
            <a:ext cx="6020077" cy="4543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Escala</a:t>
            </a: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5999497" y="1404593"/>
            <a:ext cx="2154690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/>
              <a:t>escala uniforme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5256351" y="4215351"/>
            <a:ext cx="2332226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não uniforme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escala é uma transformação linear ?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/>
              <a:t>a resposta é: </a:t>
            </a:r>
            <a:r>
              <a:rPr lang="pt-BR" sz="3200" b="1"/>
              <a:t>SIM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18503"/>
            <a:ext cx="8381683" cy="41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390548" y="4843054"/>
            <a:ext cx="8428232" cy="49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921" y="723251"/>
            <a:ext cx="8381556" cy="402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Renderização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Processo de transformar os dados dos modelos 3D em imagens.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18" name="Google Shape;118;p16" descr="Rendering Defini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74015"/>
            <a:ext cx="7620000" cy="33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como um movimento circular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263951" y="3985217"/>
            <a:ext cx="8757501" cy="12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Conforme o ângulo muda, os pontos se movem ao longo de uma trajetória circular.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Portanto, as rotações preservam o comprimento dos vetores:</a:t>
            </a:r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363" y="629655"/>
            <a:ext cx="6749876" cy="327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0738" y="4954833"/>
            <a:ext cx="1781666" cy="36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rotação é linear ?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08" y="752205"/>
            <a:ext cx="8050491" cy="432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SIM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824" y="629655"/>
            <a:ext cx="7464167" cy="365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390548" y="4185503"/>
            <a:ext cx="8428232" cy="12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</a:t>
            </a:r>
            <a:r>
              <a:rPr lang="pt-BR" b="1" baseline="-25000"/>
              <a:t>b</a:t>
            </a:r>
            <a:r>
              <a:rPr lang="pt-BR" b="1"/>
              <a:t> — “translade (mova) por b” 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</a:t>
            </a:r>
            <a:r>
              <a:rPr lang="pt-BR" baseline="-25000"/>
              <a:t>b</a:t>
            </a:r>
            <a:r>
              <a:rPr lang="pt-BR"/>
              <a:t>(x) = x + b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translação é linear?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846" y="629655"/>
            <a:ext cx="6079133" cy="39896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NÃO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Afim</a:t>
            </a:r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Dizemos que a translação é uma transformação </a:t>
            </a:r>
            <a:r>
              <a:rPr lang="pt-BR" b="1"/>
              <a:t>afim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Na prática: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Composição de uma transformação linear + translação</a:t>
            </a:r>
            <a:endParaRPr b="1"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108" y="2683302"/>
            <a:ext cx="2986918" cy="68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</a:t>
            </a:r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626" y="659931"/>
            <a:ext cx="6759636" cy="472052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6263447" y="1131216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reflexão em torno do y</a:t>
            </a:r>
            <a:endParaRPr sz="1200" b="1"/>
          </a:p>
        </p:txBody>
      </p:sp>
      <p:sp>
        <p:nvSpPr>
          <p:cNvPr id="331" name="Google Shape;331;p41"/>
          <p:cNvSpPr txBox="1"/>
          <p:nvPr/>
        </p:nvSpPr>
        <p:spPr>
          <a:xfrm>
            <a:off x="6331006" y="3255834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 em torno do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Cisalhamento ( na direção de x )</a:t>
            </a:r>
            <a:endParaRPr/>
          </a:p>
        </p:txBody>
      </p:sp>
      <p:sp>
        <p:nvSpPr>
          <p:cNvPr id="345" name="Google Shape;34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564" y="967769"/>
            <a:ext cx="8428232" cy="378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reflexão e cisalhamento são lineares ?</a:t>
            </a:r>
            <a:endParaRPr/>
          </a:p>
        </p:txBody>
      </p:sp>
      <p:sp>
        <p:nvSpPr>
          <p:cNvPr id="353" name="Google Shape;35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237506" y="2455010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SIM</a:t>
            </a:r>
            <a:r>
              <a:rPr lang="pt-BR" sz="3200"/>
              <a:t>, ambas são lineares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l="51864" t="49262"/>
          <a:stretch/>
        </p:blipFill>
        <p:spPr>
          <a:xfrm>
            <a:off x="4637986" y="3129698"/>
            <a:ext cx="3649076" cy="24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390547" y="3289955"/>
            <a:ext cx="4673821" cy="204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Se pode fazer a composição de transformações mais básicas para se conseguir transformações mais complexas.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Observação: a ordem importa</a:t>
            </a:r>
            <a:endParaRPr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superior-direito: escala e translada</a:t>
            </a:r>
            <a:endParaRPr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inferior-direito: translada e escala</a:t>
            </a:r>
            <a:endParaRPr/>
          </a:p>
        </p:txBody>
      </p:sp>
      <p:sp>
        <p:nvSpPr>
          <p:cNvPr id="362" name="Google Shape;36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52144"/>
          <a:stretch/>
        </p:blipFill>
        <p:spPr>
          <a:xfrm>
            <a:off x="698251" y="767334"/>
            <a:ext cx="7580957" cy="229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1: Transformações Geométricas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15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Na prática</a:t>
            </a:r>
            <a:endParaRPr/>
          </a:p>
        </p:txBody>
      </p:sp>
      <p:cxnSp>
        <p:nvCxnSpPr>
          <p:cNvPr id="124" name="Google Shape;124;p17"/>
          <p:cNvCxnSpPr/>
          <p:nvPr/>
        </p:nvCxnSpPr>
        <p:spPr>
          <a:xfrm rot="10800000" flipH="1">
            <a:off x="4114271" y="2845594"/>
            <a:ext cx="902229" cy="7938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25" name="Google Shape;125;p17" descr="wire2"/>
          <p:cNvPicPr preferRelativeResize="0"/>
          <p:nvPr/>
        </p:nvPicPr>
        <p:blipFill rotWithShape="1">
          <a:blip r:embed="rId3">
            <a:alphaModFix/>
          </a:blip>
          <a:srcRect t="930"/>
          <a:stretch/>
        </p:blipFill>
        <p:spPr>
          <a:xfrm>
            <a:off x="1411654" y="1131756"/>
            <a:ext cx="2526771" cy="34435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 descr="ren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5577" y="1131094"/>
            <a:ext cx="2538678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você faria essas transformações?</a:t>
            </a:r>
            <a:endParaRPr/>
          </a:p>
        </p:txBody>
      </p:sp>
      <p:sp>
        <p:nvSpPr>
          <p:cNvPr id="377" name="Google Shape;377;p47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Usualmente existe mais de uma maneira de se fazer.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179" y="664730"/>
            <a:ext cx="6418753" cy="436614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/>
        </p:nvSpPr>
        <p:spPr>
          <a:xfrm>
            <a:off x="1290100" y="1401025"/>
            <a:ext cx="6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estado inicial</a:t>
            </a:r>
            <a:endParaRPr/>
          </a:p>
        </p:txBody>
      </p:sp>
      <p:sp>
        <p:nvSpPr>
          <p:cNvPr id="381" name="Google Shape;381;p47"/>
          <p:cNvSpPr txBox="1"/>
          <p:nvPr/>
        </p:nvSpPr>
        <p:spPr>
          <a:xfrm>
            <a:off x="4572000" y="140102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a)</a:t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1782825" y="297867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b)</a:t>
            </a: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5574375" y="3037100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8"/>
          <p:cNvPicPr preferRelativeResize="0"/>
          <p:nvPr/>
        </p:nvPicPr>
        <p:blipFill rotWithShape="1">
          <a:blip r:embed="rId3">
            <a:alphaModFix/>
          </a:blip>
          <a:srcRect l="49085" t="50648"/>
          <a:stretch/>
        </p:blipFill>
        <p:spPr>
          <a:xfrm>
            <a:off x="4148446" y="3169970"/>
            <a:ext cx="3775435" cy="232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/>
          </a:blip>
          <a:srcRect t="49505" r="57240"/>
          <a:stretch/>
        </p:blipFill>
        <p:spPr>
          <a:xfrm>
            <a:off x="475013" y="3116160"/>
            <a:ext cx="3170712" cy="237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l="48391" b="50648"/>
          <a:stretch/>
        </p:blipFill>
        <p:spPr>
          <a:xfrm>
            <a:off x="4096986" y="789238"/>
            <a:ext cx="3826895" cy="23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Rotacionar sobre um ponto específico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r="57240" b="50648"/>
          <a:stretch/>
        </p:blipFill>
        <p:spPr>
          <a:xfrm>
            <a:off x="475013" y="789238"/>
            <a:ext cx="3170712" cy="232209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>
            <a:spLocks noGrp="1"/>
          </p:cNvSpPr>
          <p:nvPr>
            <p:ph type="body" idx="1"/>
          </p:nvPr>
        </p:nvSpPr>
        <p:spPr>
          <a:xfrm>
            <a:off x="6197460" y="1706251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Passo 1: translade de -X</a:t>
            </a:r>
            <a:endParaRPr sz="1200" b="1"/>
          </a:p>
        </p:txBody>
      </p:sp>
      <p:sp>
        <p:nvSpPr>
          <p:cNvPr id="395" name="Google Shape;395;p48"/>
          <p:cNvSpPr txBox="1"/>
          <p:nvPr/>
        </p:nvSpPr>
        <p:spPr>
          <a:xfrm>
            <a:off x="2105753" y="4102229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2: rotacione</a:t>
            </a:r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6197460" y="4102230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3: translade de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/>
          <p:nvPr/>
        </p:nvSpPr>
        <p:spPr>
          <a:xfrm>
            <a:off x="3487919" y="2268187"/>
            <a:ext cx="5442325" cy="2434442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37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/>
        </p:nvSpPr>
        <p:spPr>
          <a:xfrm>
            <a:off x="3676454" y="838984"/>
            <a:ext cx="53449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1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Revisão: Multiplicação de Matrizes</a:t>
            </a:r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415" name="Google Shape;415;p50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741" t="17662" r="11617" b="10489"/>
          <a:stretch/>
        </p:blipFill>
        <p:spPr>
          <a:xfrm>
            <a:off x="1329070" y="1446028"/>
            <a:ext cx="6762307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Multiplicação de Matrizes (Revisão)</a:t>
            </a:r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type="body" idx="1"/>
          </p:nvPr>
        </p:nvSpPr>
        <p:spPr>
          <a:xfrm>
            <a:off x="390548" y="4412512"/>
            <a:ext cx="8428232" cy="92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Multiplicação de matrizes é uma combinação linear de colunas.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Server para armazenar as transformações discutidas</a:t>
            </a:r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423" name="Google Shape;42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4992" y="854210"/>
            <a:ext cx="3574016" cy="333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Escala</a:t>
            </a:r>
            <a:endParaRPr/>
          </a:p>
        </p:txBody>
      </p:sp>
      <p:sp>
        <p:nvSpPr>
          <p:cNvPr id="429" name="Google Shape;429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31" name="Google Shape;43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56" y="4120531"/>
            <a:ext cx="4590288" cy="11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2C4D64C-580B-E115-2685-96AB776A6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73985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B9C09C-8A31-A50E-C560-160F8C2D3533}"/>
              </a:ext>
            </a:extLst>
          </p:cNvPr>
          <p:cNvGrpSpPr/>
          <p:nvPr/>
        </p:nvGrpSpPr>
        <p:grpSpPr>
          <a:xfrm>
            <a:off x="475013" y="106610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C517BFC-30EC-A2C8-084A-ED7E8F5C6CDF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C20FAB-C662-85CD-4521-FC1C75738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D28DE4-4316-C792-86B8-A07662791620}"/>
              </a:ext>
            </a:extLst>
          </p:cNvPr>
          <p:cNvGrpSpPr/>
          <p:nvPr/>
        </p:nvGrpSpPr>
        <p:grpSpPr>
          <a:xfrm>
            <a:off x="5320358" y="106610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E2EC7F0-D47E-ACD7-0CF1-3F9C52F3B107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71F6B2-D8BC-89BF-063F-110FAB698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10B542-2A48-B656-2651-AD6635CCF595}"/>
              </a:ext>
            </a:extLst>
          </p:cNvPr>
          <p:cNvGrpSpPr/>
          <p:nvPr/>
        </p:nvGrpSpPr>
        <p:grpSpPr>
          <a:xfrm>
            <a:off x="5699466" y="1722648"/>
            <a:ext cx="1899783" cy="1899783"/>
            <a:chOff x="5910617" y="2339328"/>
            <a:chExt cx="1899783" cy="18997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E55E8F-34A2-EBC9-E656-34260390065E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Picture 11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702E4B91-1D5D-D45C-FEE8-13F630923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em 2D</a:t>
            </a:r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1"/>
          </p:nvPr>
        </p:nvSpPr>
        <p:spPr>
          <a:xfrm>
            <a:off x="390548" y="904973"/>
            <a:ext cx="8428232" cy="443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uma escala não uniforme:</a:t>
            </a:r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209" y="629655"/>
            <a:ext cx="2008564" cy="106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35" y="1693597"/>
            <a:ext cx="7930958" cy="323662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 txBox="1"/>
          <p:nvPr/>
        </p:nvSpPr>
        <p:spPr>
          <a:xfrm>
            <a:off x="5942937" y="1618012"/>
            <a:ext cx="2569467" cy="1389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Matriz que realiza a escala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Rotação (2D)</a:t>
            </a:r>
            <a:endParaRPr/>
          </a:p>
        </p:txBody>
      </p:sp>
      <p:sp>
        <p:nvSpPr>
          <p:cNvPr id="456" name="Google Shape;456;p55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58311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Exemplo: o que acontece a (1,0) e (0,1) após uma rotação de 𝛳?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Rotações movem um ponto numa trajetória circular.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Lembre que cos𝛳 e sin𝛳 são as coordenada de um círculo unitário</a:t>
            </a:r>
            <a:endParaRPr/>
          </a:p>
        </p:txBody>
      </p:sp>
      <p:sp>
        <p:nvSpPr>
          <p:cNvPr id="457" name="Google Shape;457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894" y="2090137"/>
            <a:ext cx="3356529" cy="332059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/>
          <p:nvPr/>
        </p:nvSpPr>
        <p:spPr>
          <a:xfrm>
            <a:off x="4363304" y="2258055"/>
            <a:ext cx="16702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Resposta:</a:t>
            </a:r>
            <a:endParaRPr dirty="0"/>
          </a:p>
        </p:txBody>
      </p:sp>
      <p:pic>
        <p:nvPicPr>
          <p:cNvPr id="460" name="Google Shape;46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356" y="2627387"/>
            <a:ext cx="4125636" cy="80397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/>
          <p:nvPr/>
        </p:nvSpPr>
        <p:spPr>
          <a:xfrm>
            <a:off x="4423428" y="3611933"/>
            <a:ext cx="42093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Numa representação matricial:</a:t>
            </a:r>
            <a:endParaRPr dirty="0"/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8857" y="3951902"/>
            <a:ext cx="3358489" cy="158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Rotação (2D)</a:t>
            </a:r>
            <a:endParaRPr dirty="0"/>
          </a:p>
        </p:txBody>
      </p:sp>
      <p:pic>
        <p:nvPicPr>
          <p:cNvPr id="468" name="Google Shape;468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68136" b="82229"/>
          <a:stretch/>
        </p:blipFill>
        <p:spPr>
          <a:xfrm>
            <a:off x="762720" y="838200"/>
            <a:ext cx="3164892" cy="103313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3">
            <a:alphaModFix/>
          </a:blip>
          <a:srcRect l="2481" t="26674"/>
          <a:stretch/>
        </p:blipFill>
        <p:spPr>
          <a:xfrm>
            <a:off x="1105786" y="2190306"/>
            <a:ext cx="7492982" cy="329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Cisalhamento</a:t>
            </a:r>
            <a:endParaRPr/>
          </a:p>
        </p:txBody>
      </p:sp>
      <p:pic>
        <p:nvPicPr>
          <p:cNvPr id="476" name="Google Shape;476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0388" y="644093"/>
            <a:ext cx="7198065" cy="485173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478" name="Google Shape;478;p57"/>
          <p:cNvSpPr txBox="1"/>
          <p:nvPr/>
        </p:nvSpPr>
        <p:spPr>
          <a:xfrm>
            <a:off x="2134508" y="285750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Arbitrário</a:t>
            </a:r>
            <a:endParaRPr/>
          </a:p>
        </p:txBody>
      </p:sp>
      <p:sp>
        <p:nvSpPr>
          <p:cNvPr id="479" name="Google Shape;479;p57"/>
          <p:cNvSpPr txBox="1"/>
          <p:nvPr/>
        </p:nvSpPr>
        <p:spPr>
          <a:xfrm>
            <a:off x="6547824" y="1105685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x:</a:t>
            </a:r>
            <a:endParaRPr/>
          </a:p>
        </p:txBody>
      </p:sp>
      <p:sp>
        <p:nvSpPr>
          <p:cNvPr id="480" name="Google Shape;480;p57"/>
          <p:cNvSpPr txBox="1"/>
          <p:nvPr/>
        </p:nvSpPr>
        <p:spPr>
          <a:xfrm>
            <a:off x="6547824" y="284032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y: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Várias estratégias podem ser usadas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/>
              <a:t>                            Non-photorealistic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/>
              <a:t>     Photorealistic</a:t>
            </a:r>
            <a:endParaRPr/>
          </a:p>
        </p:txBody>
      </p:sp>
      <p:pic>
        <p:nvPicPr>
          <p:cNvPr id="133" name="Google Shape;133;p18" descr="nonp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0968" y="838985"/>
            <a:ext cx="2229114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 descr="rend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05113" y="2414450"/>
            <a:ext cx="2221178" cy="3000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Como compor matrizes de transformações lineares ?</a:t>
            </a:r>
            <a:endParaRPr/>
          </a:p>
        </p:txBody>
      </p:sp>
      <p:sp>
        <p:nvSpPr>
          <p:cNvPr id="486" name="Google Shape;486;p58"/>
          <p:cNvSpPr txBox="1">
            <a:spLocks noGrp="1"/>
          </p:cNvSpPr>
          <p:nvPr>
            <p:ph type="body" idx="1"/>
          </p:nvPr>
        </p:nvSpPr>
        <p:spPr>
          <a:xfrm>
            <a:off x="390548" y="3412576"/>
            <a:ext cx="8428232" cy="192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Componha transformações lineares via multiplicação de matrizes.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No exemplo: Uma escala uniforme seguido de uma rotação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Permite uma implementação simples e eficiente: reduz a cadeia complexa de transformações a uma única multiplicação de matriz.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740" y="763400"/>
            <a:ext cx="6372520" cy="26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38" y="4118271"/>
            <a:ext cx="2840807" cy="51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9001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67"/>
              <a:t>Translação - Como lidar com essa transformação?</a:t>
            </a:r>
            <a:endParaRPr sz="2467"/>
          </a:p>
        </p:txBody>
      </p:sp>
      <p:sp>
        <p:nvSpPr>
          <p:cNvPr id="496" name="Google Shape;496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090" y="4194668"/>
            <a:ext cx="1889414" cy="136819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/>
          <p:nvPr/>
        </p:nvSpPr>
        <p:spPr>
          <a:xfrm>
            <a:off x="5019775" y="4494050"/>
            <a:ext cx="2444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? ? ?</a:t>
            </a:r>
            <a:endParaRPr/>
          </a:p>
        </p:txBody>
      </p:sp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B2AA567D-0D2B-E89C-A4C1-FC910022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87463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643114-37B1-8A07-5477-63D73DA85410}"/>
              </a:ext>
            </a:extLst>
          </p:cNvPr>
          <p:cNvGrpSpPr/>
          <p:nvPr/>
        </p:nvGrpSpPr>
        <p:grpSpPr>
          <a:xfrm>
            <a:off x="475013" y="120088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192B0CD-7E34-3329-0BAD-DBD68ACC079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19BDA4-122C-C401-89B5-2CCB7755F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F1C947-4019-5794-3738-B24C4FDBB47F}"/>
              </a:ext>
            </a:extLst>
          </p:cNvPr>
          <p:cNvGrpSpPr/>
          <p:nvPr/>
        </p:nvGrpSpPr>
        <p:grpSpPr>
          <a:xfrm>
            <a:off x="5320358" y="120088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EC74BC9-DEF1-02BC-74F8-0318251596F6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F26262-D99F-EF6F-2A21-EF8AEAF23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E5A5AAE0-D7F0-A4B0-5498-ACDAA95F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62" y="1359721"/>
            <a:ext cx="1899783" cy="1899783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733" y="4417505"/>
            <a:ext cx="1842534" cy="114535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como tratar translações (não linear) ?</a:t>
            </a:r>
            <a:endParaRPr/>
          </a:p>
        </p:txBody>
      </p:sp>
      <p:sp>
        <p:nvSpPr>
          <p:cNvPr id="506" name="Google Shape;506;p60"/>
          <p:cNvSpPr txBox="1">
            <a:spLocks noGrp="1"/>
          </p:cNvSpPr>
          <p:nvPr>
            <p:ph type="body" idx="1"/>
          </p:nvPr>
        </p:nvSpPr>
        <p:spPr>
          <a:xfrm>
            <a:off x="263951" y="3949522"/>
            <a:ext cx="8554829" cy="4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8900" lvl="0" indent="-19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 operação de translação não pode ser representada por uma matriz 2x2</a:t>
            </a:r>
            <a:endParaRPr/>
          </a:p>
        </p:txBody>
      </p:sp>
      <p:sp>
        <p:nvSpPr>
          <p:cNvPr id="507" name="Google Shape;507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508" name="Google Shape;50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96" y="736298"/>
            <a:ext cx="1740227" cy="36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1069623"/>
            <a:ext cx="8135332" cy="292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(em 2D)</a:t>
            </a:r>
            <a:endParaRPr/>
          </a:p>
        </p:txBody>
      </p:sp>
      <p:sp>
        <p:nvSpPr>
          <p:cNvPr id="515" name="Google Shape;515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20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516" name="Google Shape;516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517" name="Google Shape;51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1"/>
          <p:cNvSpPr/>
          <p:nvPr/>
        </p:nvSpPr>
        <p:spPr>
          <a:xfrm>
            <a:off x="390548" y="3009556"/>
            <a:ext cx="4409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1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528" name="Google Shape;52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Transformações Afim em Coordenadas Homogêneas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transformação afim = transformação linear + translação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</p:txBody>
      </p:sp>
      <p:sp>
        <p:nvSpPr>
          <p:cNvPr id="542" name="Google Shape;54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077" y="1557215"/>
            <a:ext cx="4718962" cy="98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792" y="3530599"/>
            <a:ext cx="3768792" cy="120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4"/>
          <p:cNvSpPr/>
          <p:nvPr/>
        </p:nvSpPr>
        <p:spPr>
          <a:xfrm>
            <a:off x="390548" y="2951939"/>
            <a:ext cx="51331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usando coordenadas homogêneas: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com Matrizes Homogêneas</a:t>
            </a:r>
            <a:endParaRPr/>
          </a:p>
        </p:txBody>
      </p:sp>
      <p:sp>
        <p:nvSpPr>
          <p:cNvPr id="551" name="Google Shape;551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1899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transformações que já eram lineares, não muda muito: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52" name="Google Shape;552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553" name="Google Shape;55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666" y="1281732"/>
            <a:ext cx="4722829" cy="92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2992" y="2801960"/>
            <a:ext cx="2444655" cy="102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6381" y="4573453"/>
            <a:ext cx="3823813" cy="97102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5"/>
          <p:cNvSpPr txBox="1"/>
          <p:nvPr/>
        </p:nvSpPr>
        <p:spPr>
          <a:xfrm>
            <a:off x="312505" y="2361502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nestes casos que a terceira coluna e linha, não fazem nada</a:t>
            </a:r>
            <a:endParaRPr/>
          </a:p>
        </p:txBody>
      </p:sp>
      <p:sp>
        <p:nvSpPr>
          <p:cNvPr id="557" name="Google Shape;557;p65"/>
          <p:cNvSpPr txBox="1"/>
          <p:nvPr/>
        </p:nvSpPr>
        <p:spPr>
          <a:xfrm>
            <a:off x="312505" y="4161519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divide pela última coordenada, para ter as coordenadas finais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 em Coordenadas Homogêneas</a:t>
            </a:r>
            <a:endParaRPr/>
          </a:p>
        </p:txBody>
      </p:sp>
      <p:sp>
        <p:nvSpPr>
          <p:cNvPr id="563" name="Google Shape;563;p6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3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Translação representada por uma matriz 3x3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Coordenadas homogêneas nos permitem codificar as translações como transformações lineares!</a:t>
            </a:r>
            <a:endParaRPr/>
          </a:p>
        </p:txBody>
      </p:sp>
      <p:sp>
        <p:nvSpPr>
          <p:cNvPr id="564" name="Google Shape;564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565" name="Google Shape;56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477" y="1324727"/>
            <a:ext cx="4710325" cy="2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1" y="601543"/>
            <a:ext cx="5953301" cy="427211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alguma intuição</a:t>
            </a:r>
            <a:endParaRPr/>
          </a:p>
        </p:txBody>
      </p:sp>
      <p:sp>
        <p:nvSpPr>
          <p:cNvPr id="572" name="Google Shape;572;p67"/>
          <p:cNvSpPr txBox="1">
            <a:spLocks noGrp="1"/>
          </p:cNvSpPr>
          <p:nvPr>
            <p:ph type="body" idx="1"/>
          </p:nvPr>
        </p:nvSpPr>
        <p:spPr>
          <a:xfrm>
            <a:off x="2912882" y="3412503"/>
            <a:ext cx="6033156" cy="192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Vários pontos em coordenadas homogêneas(2D-H) podem representar um ponto 2D.</a:t>
            </a:r>
            <a:endParaRPr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x e ωx correspondem ao mesmo ponto 2D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(basta dividir 2D-H por ω para converter para 2D)</a:t>
            </a:r>
            <a:endParaRPr/>
          </a:p>
        </p:txBody>
      </p:sp>
      <p:sp>
        <p:nvSpPr>
          <p:cNvPr id="573" name="Google Shape;57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4972" y="4843646"/>
            <a:ext cx="3669340" cy="75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Rendering no Maya</a:t>
            </a: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346802" y="889669"/>
            <a:ext cx="8202822" cy="4433407"/>
            <a:chOff x="685800" y="2133600"/>
            <a:chExt cx="6650038" cy="3989388"/>
          </a:xfrm>
        </p:grpSpPr>
        <p:pic>
          <p:nvPicPr>
            <p:cNvPr id="141" name="Google Shape;141;p19" descr="TelaMayaPadra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2133600"/>
              <a:ext cx="6650038" cy="398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9"/>
            <p:cNvSpPr/>
            <p:nvPr/>
          </p:nvSpPr>
          <p:spPr>
            <a:xfrm>
              <a:off x="762000" y="4114800"/>
              <a:ext cx="3124200" cy="16764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629655"/>
            <a:ext cx="5213692" cy="373574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Pontos vs Vetores</a:t>
            </a:r>
            <a:endParaRPr/>
          </a:p>
        </p:txBody>
      </p:sp>
      <p:sp>
        <p:nvSpPr>
          <p:cNvPr id="581" name="Google Shape;581;p68"/>
          <p:cNvSpPr txBox="1">
            <a:spLocks noGrp="1"/>
          </p:cNvSpPr>
          <p:nvPr>
            <p:ph type="body" idx="1"/>
          </p:nvPr>
        </p:nvSpPr>
        <p:spPr>
          <a:xfrm>
            <a:off x="3966358" y="2479249"/>
            <a:ext cx="4989105" cy="312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Pontos 2D-H com o ω=0 representam vetores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(pense: direções são pontos no infinito)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Não é possível discriminar pontos e vetores 2D se usando dados codificados apenas com 2 valores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Obs: translações não mudam a direção do vetor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</p:txBody>
      </p:sp>
      <p:sp>
        <p:nvSpPr>
          <p:cNvPr id="582" name="Google Shape;58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583" name="Google Shape;58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4581075"/>
            <a:ext cx="3766013" cy="9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589" name="Google Shape;589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590" name="Google Shape;59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678" y="1377706"/>
            <a:ext cx="8584643" cy="29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Translade e Rotacione</a:t>
            </a:r>
            <a:endParaRPr/>
          </a:p>
        </p:txBody>
      </p:sp>
      <p:sp>
        <p:nvSpPr>
          <p:cNvPr id="596" name="Google Shape;596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pic>
        <p:nvPicPr>
          <p:cNvPr id="597" name="Google Shape;59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969" y="966593"/>
            <a:ext cx="8489043" cy="37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Rotacione e Translade</a:t>
            </a:r>
            <a:endParaRPr/>
          </a:p>
        </p:txBody>
      </p:sp>
      <p:sp>
        <p:nvSpPr>
          <p:cNvPr id="603" name="Google Shape;603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604" name="Google Shape;60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36" y="1083019"/>
            <a:ext cx="8539128" cy="354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ordem importa!</a:t>
            </a:r>
            <a:endParaRPr/>
          </a:p>
        </p:txBody>
      </p:sp>
      <p:sp>
        <p:nvSpPr>
          <p:cNvPr id="610" name="Google Shape;610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pic>
        <p:nvPicPr>
          <p:cNvPr id="611" name="Google Shape;61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03" y="541571"/>
            <a:ext cx="7649194" cy="505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das Transformações</a:t>
            </a:r>
            <a:endParaRPr/>
          </a:p>
        </p:txBody>
      </p:sp>
      <p:sp>
        <p:nvSpPr>
          <p:cNvPr id="617" name="Google Shape;617;p73"/>
          <p:cNvSpPr txBox="1">
            <a:spLocks noGrp="1"/>
          </p:cNvSpPr>
          <p:nvPr>
            <p:ph type="body" idx="1"/>
          </p:nvPr>
        </p:nvSpPr>
        <p:spPr>
          <a:xfrm>
            <a:off x="325220" y="838985"/>
            <a:ext cx="8584318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Multiplicação de matrizes não é comutativa.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 seja: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Perceba que as matrizes são aplicadas da direita para a esquerda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18" name="Google Shape;61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  <p:pic>
        <p:nvPicPr>
          <p:cNvPr id="619" name="Google Shape;61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565" y="1226527"/>
            <a:ext cx="4704449" cy="71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432553"/>
            <a:ext cx="8343767" cy="109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850" y="4325186"/>
            <a:ext cx="6628990" cy="100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Compondo as Transformações</a:t>
            </a:r>
            <a:endParaRPr/>
          </a:p>
        </p:txBody>
      </p:sp>
      <p:sp>
        <p:nvSpPr>
          <p:cNvPr id="628" name="Google Shape;62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Sequência de transformações afins A1, A2, A3, ...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Compostas por multiplicações de matrizes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Importante para melhorar desempenho na execução</a:t>
            </a:r>
            <a:endParaRPr/>
          </a:p>
        </p:txBody>
      </p:sp>
      <p:sp>
        <p:nvSpPr>
          <p:cNvPr id="629" name="Google Shape;629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  <p:pic>
        <p:nvPicPr>
          <p:cNvPr id="630" name="Google Shape;63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376" y="2391153"/>
            <a:ext cx="7066218" cy="195810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/>
          <p:nvPr/>
        </p:nvSpPr>
        <p:spPr>
          <a:xfrm>
            <a:off x="2261875" y="4264950"/>
            <a:ext cx="6597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Pré-multiplique as n matrizes para obter uma matriz única que representa as transformações combinadas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Decompondo Transformações Complexas</a:t>
            </a:r>
            <a:endParaRPr/>
          </a:p>
        </p:txBody>
      </p:sp>
      <p:sp>
        <p:nvSpPr>
          <p:cNvPr id="638" name="Google Shape;638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girar em torno de um determinado ponto c?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1. Transladar o centro para origem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2. Realizar a Rotação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3. Transladar de volta</a:t>
            </a:r>
            <a:endParaRPr/>
          </a:p>
        </p:txBody>
      </p:sp>
      <p:sp>
        <p:nvSpPr>
          <p:cNvPr id="639" name="Google Shape;639;p7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pic>
        <p:nvPicPr>
          <p:cNvPr id="640" name="Google Shape;64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2372933"/>
            <a:ext cx="8565028" cy="169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/>
          <p:nvPr/>
        </p:nvSpPr>
        <p:spPr>
          <a:xfrm>
            <a:off x="390548" y="4369986"/>
            <a:ext cx="33603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Representação Matricial:</a:t>
            </a:r>
            <a:endParaRPr/>
          </a:p>
        </p:txBody>
      </p:sp>
      <p:pic>
        <p:nvPicPr>
          <p:cNvPr id="642" name="Google Shape;642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8314" y="4824957"/>
            <a:ext cx="2859947" cy="58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2: Transformações Geométricas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15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67"/>
              <a:t>Vídeo/Leitura para realizar antes da próxima aula</a:t>
            </a:r>
            <a:endParaRPr sz="2567"/>
          </a:p>
        </p:txBody>
      </p:sp>
      <p:sp>
        <p:nvSpPr>
          <p:cNvPr id="649" name="Google Shape;649;p76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3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Ver os vídeos: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https://www.youtube.com/watch?v=d4EgbgTm0Bg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Quaternions and 3d rotation, explained interactively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Ler/Ver/Estudar: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https://eater.net/quaternions</a:t>
            </a:r>
            <a:endParaRPr/>
          </a:p>
        </p:txBody>
      </p:sp>
      <p:sp>
        <p:nvSpPr>
          <p:cNvPr id="650" name="Google Shape;650;p7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pic>
        <p:nvPicPr>
          <p:cNvPr id="651" name="Google Shape;65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4335" y="3251000"/>
            <a:ext cx="4355325" cy="21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/>
          <p:nvPr/>
        </p:nvSpPr>
        <p:spPr>
          <a:xfrm>
            <a:off x="3540204" y="3117587"/>
            <a:ext cx="2165700" cy="2165700"/>
          </a:xfrm>
          <a:prstGeom prst="ellipse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Conceito de Imagem Raster x Vetorial</a:t>
            </a:r>
            <a:endParaRPr/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2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US"/>
              <a:t>A imagem raster é baseada em pontos (pixels) distribuídos em duas dimensões (2D). Já imagens vetoriais são dados geométricos usados para desenhar uma imagem.</a:t>
            </a:r>
            <a:endParaRPr/>
          </a:p>
        </p:txBody>
      </p:sp>
      <p:sp>
        <p:nvSpPr>
          <p:cNvPr id="150" name="Google Shape;150;p20"/>
          <p:cNvSpPr/>
          <p:nvPr/>
        </p:nvSpPr>
        <p:spPr>
          <a:xfrm>
            <a:off x="4623131" y="2997263"/>
            <a:ext cx="2406300" cy="2406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0"/>
          <p:cNvSpPr/>
          <p:nvPr/>
        </p:nvSpPr>
        <p:spPr>
          <a:xfrm>
            <a:off x="4623131" y="2997263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0"/>
          <p:cNvSpPr/>
          <p:nvPr/>
        </p:nvSpPr>
        <p:spPr>
          <a:xfrm>
            <a:off x="4863781" y="2997263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0"/>
          <p:cNvSpPr/>
          <p:nvPr/>
        </p:nvSpPr>
        <p:spPr>
          <a:xfrm>
            <a:off x="4863781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0"/>
          <p:cNvSpPr/>
          <p:nvPr/>
        </p:nvSpPr>
        <p:spPr>
          <a:xfrm>
            <a:off x="5104432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0"/>
          <p:cNvSpPr/>
          <p:nvPr/>
        </p:nvSpPr>
        <p:spPr>
          <a:xfrm>
            <a:off x="5345082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0"/>
          <p:cNvSpPr/>
          <p:nvPr/>
        </p:nvSpPr>
        <p:spPr>
          <a:xfrm>
            <a:off x="5585732" y="3959861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0"/>
          <p:cNvSpPr/>
          <p:nvPr/>
        </p:nvSpPr>
        <p:spPr>
          <a:xfrm>
            <a:off x="5104432" y="3237912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0"/>
          <p:cNvSpPr/>
          <p:nvPr/>
        </p:nvSpPr>
        <p:spPr>
          <a:xfrm>
            <a:off x="5345082" y="3478562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0"/>
          <p:cNvSpPr/>
          <p:nvPr/>
        </p:nvSpPr>
        <p:spPr>
          <a:xfrm>
            <a:off x="5585732" y="3719211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0"/>
          <p:cNvSpPr/>
          <p:nvPr/>
        </p:nvSpPr>
        <p:spPr>
          <a:xfrm>
            <a:off x="5104432" y="2997263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0"/>
          <p:cNvSpPr/>
          <p:nvPr/>
        </p:nvSpPr>
        <p:spPr>
          <a:xfrm>
            <a:off x="5345082" y="3237912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0"/>
          <p:cNvSpPr/>
          <p:nvPr/>
        </p:nvSpPr>
        <p:spPr>
          <a:xfrm>
            <a:off x="5585732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0"/>
          <p:cNvSpPr/>
          <p:nvPr/>
        </p:nvSpPr>
        <p:spPr>
          <a:xfrm>
            <a:off x="5345082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0"/>
          <p:cNvSpPr/>
          <p:nvPr/>
        </p:nvSpPr>
        <p:spPr>
          <a:xfrm>
            <a:off x="5585732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0"/>
          <p:cNvSpPr/>
          <p:nvPr/>
        </p:nvSpPr>
        <p:spPr>
          <a:xfrm>
            <a:off x="5585732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0"/>
          <p:cNvSpPr/>
          <p:nvPr/>
        </p:nvSpPr>
        <p:spPr>
          <a:xfrm>
            <a:off x="4623131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0"/>
          <p:cNvSpPr/>
          <p:nvPr/>
        </p:nvSpPr>
        <p:spPr>
          <a:xfrm>
            <a:off x="4863781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0"/>
          <p:cNvSpPr/>
          <p:nvPr/>
        </p:nvSpPr>
        <p:spPr>
          <a:xfrm>
            <a:off x="5104432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0"/>
          <p:cNvSpPr/>
          <p:nvPr/>
        </p:nvSpPr>
        <p:spPr>
          <a:xfrm>
            <a:off x="5345082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0"/>
          <p:cNvSpPr/>
          <p:nvPr/>
        </p:nvSpPr>
        <p:spPr>
          <a:xfrm>
            <a:off x="4623131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0"/>
          <p:cNvSpPr/>
          <p:nvPr/>
        </p:nvSpPr>
        <p:spPr>
          <a:xfrm>
            <a:off x="4863781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0"/>
          <p:cNvSpPr/>
          <p:nvPr/>
        </p:nvSpPr>
        <p:spPr>
          <a:xfrm>
            <a:off x="5104432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4623131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4863781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4623131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582638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0"/>
          <p:cNvSpPr/>
          <p:nvPr/>
        </p:nvSpPr>
        <p:spPr>
          <a:xfrm>
            <a:off x="606703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606703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0"/>
          <p:cNvSpPr/>
          <p:nvPr/>
        </p:nvSpPr>
        <p:spPr>
          <a:xfrm>
            <a:off x="630768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0"/>
          <p:cNvSpPr/>
          <p:nvPr/>
        </p:nvSpPr>
        <p:spPr>
          <a:xfrm>
            <a:off x="6548334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0"/>
          <p:cNvSpPr/>
          <p:nvPr/>
        </p:nvSpPr>
        <p:spPr>
          <a:xfrm>
            <a:off x="6788984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630768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0"/>
          <p:cNvSpPr/>
          <p:nvPr/>
        </p:nvSpPr>
        <p:spPr>
          <a:xfrm>
            <a:off x="6548334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0"/>
          <p:cNvSpPr/>
          <p:nvPr/>
        </p:nvSpPr>
        <p:spPr>
          <a:xfrm>
            <a:off x="6788984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0"/>
          <p:cNvSpPr/>
          <p:nvPr/>
        </p:nvSpPr>
        <p:spPr>
          <a:xfrm>
            <a:off x="6307683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0"/>
          <p:cNvSpPr/>
          <p:nvPr/>
        </p:nvSpPr>
        <p:spPr>
          <a:xfrm>
            <a:off x="6548334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0"/>
          <p:cNvSpPr/>
          <p:nvPr/>
        </p:nvSpPr>
        <p:spPr>
          <a:xfrm>
            <a:off x="6788984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0"/>
          <p:cNvSpPr/>
          <p:nvPr/>
        </p:nvSpPr>
        <p:spPr>
          <a:xfrm>
            <a:off x="6548334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0"/>
          <p:cNvSpPr/>
          <p:nvPr/>
        </p:nvSpPr>
        <p:spPr>
          <a:xfrm>
            <a:off x="6788984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0"/>
          <p:cNvSpPr/>
          <p:nvPr/>
        </p:nvSpPr>
        <p:spPr>
          <a:xfrm>
            <a:off x="6788984" y="2997263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0"/>
          <p:cNvSpPr/>
          <p:nvPr/>
        </p:nvSpPr>
        <p:spPr>
          <a:xfrm>
            <a:off x="5826383" y="323791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0"/>
          <p:cNvSpPr/>
          <p:nvPr/>
        </p:nvSpPr>
        <p:spPr>
          <a:xfrm>
            <a:off x="606703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0"/>
          <p:cNvSpPr/>
          <p:nvPr/>
        </p:nvSpPr>
        <p:spPr>
          <a:xfrm>
            <a:off x="630768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0"/>
          <p:cNvSpPr/>
          <p:nvPr/>
        </p:nvSpPr>
        <p:spPr>
          <a:xfrm>
            <a:off x="6548334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0"/>
          <p:cNvSpPr/>
          <p:nvPr/>
        </p:nvSpPr>
        <p:spPr>
          <a:xfrm>
            <a:off x="5826383" y="3478562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0"/>
          <p:cNvSpPr/>
          <p:nvPr/>
        </p:nvSpPr>
        <p:spPr>
          <a:xfrm>
            <a:off x="606703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0"/>
          <p:cNvSpPr/>
          <p:nvPr/>
        </p:nvSpPr>
        <p:spPr>
          <a:xfrm>
            <a:off x="630768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0"/>
          <p:cNvSpPr/>
          <p:nvPr/>
        </p:nvSpPr>
        <p:spPr>
          <a:xfrm>
            <a:off x="5826383" y="371921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0"/>
          <p:cNvSpPr/>
          <p:nvPr/>
        </p:nvSpPr>
        <p:spPr>
          <a:xfrm>
            <a:off x="606703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0"/>
          <p:cNvSpPr/>
          <p:nvPr/>
        </p:nvSpPr>
        <p:spPr>
          <a:xfrm>
            <a:off x="5826383" y="3959861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0"/>
          <p:cNvSpPr/>
          <p:nvPr/>
        </p:nvSpPr>
        <p:spPr>
          <a:xfrm>
            <a:off x="4623131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0"/>
          <p:cNvSpPr/>
          <p:nvPr/>
        </p:nvSpPr>
        <p:spPr>
          <a:xfrm>
            <a:off x="4863781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4863781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5104432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5345082" y="4922458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5585732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0"/>
          <p:cNvSpPr/>
          <p:nvPr/>
        </p:nvSpPr>
        <p:spPr>
          <a:xfrm>
            <a:off x="5104432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0"/>
          <p:cNvSpPr/>
          <p:nvPr/>
        </p:nvSpPr>
        <p:spPr>
          <a:xfrm>
            <a:off x="5345082" y="4681809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0"/>
          <p:cNvSpPr/>
          <p:nvPr/>
        </p:nvSpPr>
        <p:spPr>
          <a:xfrm>
            <a:off x="5585732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0"/>
          <p:cNvSpPr/>
          <p:nvPr/>
        </p:nvSpPr>
        <p:spPr>
          <a:xfrm>
            <a:off x="5104432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0"/>
          <p:cNvSpPr/>
          <p:nvPr/>
        </p:nvSpPr>
        <p:spPr>
          <a:xfrm>
            <a:off x="5345082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0"/>
          <p:cNvSpPr/>
          <p:nvPr/>
        </p:nvSpPr>
        <p:spPr>
          <a:xfrm>
            <a:off x="5585732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0"/>
          <p:cNvSpPr/>
          <p:nvPr/>
        </p:nvSpPr>
        <p:spPr>
          <a:xfrm>
            <a:off x="5345082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0"/>
          <p:cNvSpPr/>
          <p:nvPr/>
        </p:nvSpPr>
        <p:spPr>
          <a:xfrm>
            <a:off x="5585732" y="4441159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0"/>
          <p:cNvSpPr/>
          <p:nvPr/>
        </p:nvSpPr>
        <p:spPr>
          <a:xfrm>
            <a:off x="5585732" y="4200510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0"/>
          <p:cNvSpPr/>
          <p:nvPr/>
        </p:nvSpPr>
        <p:spPr>
          <a:xfrm>
            <a:off x="4623131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20"/>
          <p:cNvSpPr/>
          <p:nvPr/>
        </p:nvSpPr>
        <p:spPr>
          <a:xfrm>
            <a:off x="4863781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20"/>
          <p:cNvSpPr/>
          <p:nvPr/>
        </p:nvSpPr>
        <p:spPr>
          <a:xfrm>
            <a:off x="5104432" y="492245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20"/>
          <p:cNvSpPr/>
          <p:nvPr/>
        </p:nvSpPr>
        <p:spPr>
          <a:xfrm>
            <a:off x="5345082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0"/>
          <p:cNvSpPr/>
          <p:nvPr/>
        </p:nvSpPr>
        <p:spPr>
          <a:xfrm>
            <a:off x="4623131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0"/>
          <p:cNvSpPr/>
          <p:nvPr/>
        </p:nvSpPr>
        <p:spPr>
          <a:xfrm>
            <a:off x="4863781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0"/>
          <p:cNvSpPr/>
          <p:nvPr/>
        </p:nvSpPr>
        <p:spPr>
          <a:xfrm>
            <a:off x="5104432" y="5163108"/>
            <a:ext cx="240600" cy="240600"/>
          </a:xfrm>
          <a:prstGeom prst="rect">
            <a:avLst/>
          </a:prstGeom>
          <a:solidFill>
            <a:schemeClr val="hlink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0"/>
          <p:cNvSpPr/>
          <p:nvPr/>
        </p:nvSpPr>
        <p:spPr>
          <a:xfrm>
            <a:off x="4623131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20"/>
          <p:cNvSpPr/>
          <p:nvPr/>
        </p:nvSpPr>
        <p:spPr>
          <a:xfrm>
            <a:off x="4863781" y="516310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20"/>
          <p:cNvSpPr/>
          <p:nvPr/>
        </p:nvSpPr>
        <p:spPr>
          <a:xfrm>
            <a:off x="4623131" y="5163108"/>
            <a:ext cx="240600" cy="2406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20"/>
          <p:cNvSpPr/>
          <p:nvPr/>
        </p:nvSpPr>
        <p:spPr>
          <a:xfrm>
            <a:off x="582638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20"/>
          <p:cNvSpPr/>
          <p:nvPr/>
        </p:nvSpPr>
        <p:spPr>
          <a:xfrm>
            <a:off x="606703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20"/>
          <p:cNvSpPr/>
          <p:nvPr/>
        </p:nvSpPr>
        <p:spPr>
          <a:xfrm>
            <a:off x="606703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20"/>
          <p:cNvSpPr/>
          <p:nvPr/>
        </p:nvSpPr>
        <p:spPr>
          <a:xfrm>
            <a:off x="630768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Google Shape;230;p20"/>
          <p:cNvSpPr/>
          <p:nvPr/>
        </p:nvSpPr>
        <p:spPr>
          <a:xfrm>
            <a:off x="6548334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0"/>
          <p:cNvSpPr/>
          <p:nvPr/>
        </p:nvSpPr>
        <p:spPr>
          <a:xfrm>
            <a:off x="6788984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0"/>
          <p:cNvSpPr/>
          <p:nvPr/>
        </p:nvSpPr>
        <p:spPr>
          <a:xfrm>
            <a:off x="630768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20"/>
          <p:cNvSpPr/>
          <p:nvPr/>
        </p:nvSpPr>
        <p:spPr>
          <a:xfrm>
            <a:off x="6548334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0"/>
          <p:cNvSpPr/>
          <p:nvPr/>
        </p:nvSpPr>
        <p:spPr>
          <a:xfrm>
            <a:off x="6788984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20"/>
          <p:cNvSpPr/>
          <p:nvPr/>
        </p:nvSpPr>
        <p:spPr>
          <a:xfrm>
            <a:off x="6307683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20"/>
          <p:cNvSpPr/>
          <p:nvPr/>
        </p:nvSpPr>
        <p:spPr>
          <a:xfrm>
            <a:off x="6548334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0"/>
          <p:cNvSpPr/>
          <p:nvPr/>
        </p:nvSpPr>
        <p:spPr>
          <a:xfrm>
            <a:off x="6788984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0"/>
          <p:cNvSpPr/>
          <p:nvPr/>
        </p:nvSpPr>
        <p:spPr>
          <a:xfrm>
            <a:off x="6548334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0"/>
          <p:cNvSpPr/>
          <p:nvPr/>
        </p:nvSpPr>
        <p:spPr>
          <a:xfrm>
            <a:off x="6788984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0"/>
          <p:cNvSpPr/>
          <p:nvPr/>
        </p:nvSpPr>
        <p:spPr>
          <a:xfrm>
            <a:off x="6788984" y="4200510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0"/>
          <p:cNvSpPr/>
          <p:nvPr/>
        </p:nvSpPr>
        <p:spPr>
          <a:xfrm>
            <a:off x="5826383" y="444115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0"/>
          <p:cNvSpPr/>
          <p:nvPr/>
        </p:nvSpPr>
        <p:spPr>
          <a:xfrm>
            <a:off x="606703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20"/>
          <p:cNvSpPr/>
          <p:nvPr/>
        </p:nvSpPr>
        <p:spPr>
          <a:xfrm>
            <a:off x="630768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20"/>
          <p:cNvSpPr/>
          <p:nvPr/>
        </p:nvSpPr>
        <p:spPr>
          <a:xfrm>
            <a:off x="6548334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0"/>
          <p:cNvSpPr/>
          <p:nvPr/>
        </p:nvSpPr>
        <p:spPr>
          <a:xfrm>
            <a:off x="5826383" y="4681809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0"/>
          <p:cNvSpPr/>
          <p:nvPr/>
        </p:nvSpPr>
        <p:spPr>
          <a:xfrm>
            <a:off x="606703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0"/>
          <p:cNvSpPr/>
          <p:nvPr/>
        </p:nvSpPr>
        <p:spPr>
          <a:xfrm>
            <a:off x="630768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0"/>
          <p:cNvSpPr/>
          <p:nvPr/>
        </p:nvSpPr>
        <p:spPr>
          <a:xfrm>
            <a:off x="5826383" y="492245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0"/>
          <p:cNvSpPr/>
          <p:nvPr/>
        </p:nvSpPr>
        <p:spPr>
          <a:xfrm>
            <a:off x="606703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0"/>
          <p:cNvSpPr/>
          <p:nvPr/>
        </p:nvSpPr>
        <p:spPr>
          <a:xfrm>
            <a:off x="5826383" y="5163108"/>
            <a:ext cx="240600" cy="240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0"/>
          <p:cNvSpPr/>
          <p:nvPr/>
        </p:nvSpPr>
        <p:spPr>
          <a:xfrm>
            <a:off x="2216627" y="2997263"/>
            <a:ext cx="2406300" cy="2406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endParaRPr sz="20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0"/>
          <p:cNvSpPr txBox="1"/>
          <p:nvPr/>
        </p:nvSpPr>
        <p:spPr>
          <a:xfrm>
            <a:off x="2216650" y="2562475"/>
            <a:ext cx="240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Vetorial </a:t>
            </a:r>
            <a:endParaRPr sz="1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0"/>
          <p:cNvSpPr txBox="1"/>
          <p:nvPr/>
        </p:nvSpPr>
        <p:spPr>
          <a:xfrm>
            <a:off x="4623125" y="2562475"/>
            <a:ext cx="2406300" cy="34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</a:t>
            </a:r>
            <a:endParaRPr sz="1667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Projeto 1</a:t>
            </a:r>
            <a:endParaRPr/>
          </a:p>
        </p:txBody>
      </p:sp>
      <p:sp>
        <p:nvSpPr>
          <p:cNvPr id="313" name="Google Shape;313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Estúdio, aproveite esse momento para implementar o seu projeto.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14" name="Google Shape;31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81</a:t>
            </a:fld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321" name="Google Shape;321;p28"/>
          <p:cNvSpPr txBox="1">
            <a:spLocks noGrp="1"/>
          </p:cNvSpPr>
          <p:nvPr>
            <p:ph type="body" idx="2"/>
          </p:nvPr>
        </p:nvSpPr>
        <p:spPr>
          <a:xfrm>
            <a:off x="1567650" y="4071937"/>
            <a:ext cx="6119700" cy="10850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US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US" sz="2333" dirty="0"/>
              <a:t>&lt;</a:t>
            </a:r>
            <a:r>
              <a:rPr lang="en-US" sz="2333" dirty="0" err="1"/>
              <a:t>lpsoares@insper.edu.br</a:t>
            </a:r>
            <a:r>
              <a:rPr lang="en-US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Técnicas de Renderização</a:t>
            </a: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Scanline (Rasterização)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Ray Casting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Ray Tracing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Photon Mapping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Radiosity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Monte Carlo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Caustics</a:t>
            </a:r>
            <a:endParaRPr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/>
              <a:t>A-Buffer (Maya) </a:t>
            </a:r>
            <a:endParaRPr/>
          </a:p>
          <a:p>
            <a:pPr marL="457200" lvl="0" indent="-279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2431</Words>
  <Application>Microsoft Office PowerPoint</Application>
  <PresentationFormat>Apresentação na tela (16:10)</PresentationFormat>
  <Paragraphs>549</Paragraphs>
  <Slides>81</Slides>
  <Notes>80</Notes>
  <HiddenSlides>9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81</vt:i4>
      </vt:variant>
    </vt:vector>
  </HeadingPairs>
  <TitlesOfParts>
    <vt:vector size="87" baseType="lpstr">
      <vt:lpstr>Arial</vt:lpstr>
      <vt:lpstr>Noto Sans Symbols</vt:lpstr>
      <vt:lpstr>Open Sans</vt:lpstr>
      <vt:lpstr>Times New Roman</vt:lpstr>
      <vt:lpstr>Verdana</vt:lpstr>
      <vt:lpstr>Personalizar design</vt:lpstr>
      <vt:lpstr>Apresentação do PowerPoint</vt:lpstr>
      <vt:lpstr>Apresentação do PowerPoint</vt:lpstr>
      <vt:lpstr>Novidade</vt:lpstr>
      <vt:lpstr>Renderização</vt:lpstr>
      <vt:lpstr>Na prática</vt:lpstr>
      <vt:lpstr>Várias estratégias podem ser usadas</vt:lpstr>
      <vt:lpstr>Rendering no Maya</vt:lpstr>
      <vt:lpstr>Conceito de Imagem Raster x Vetorial</vt:lpstr>
      <vt:lpstr>Técnicas de Renderização</vt:lpstr>
      <vt:lpstr>Sistemas de Renderização</vt:lpstr>
      <vt:lpstr>Batch Rendering e Rendering Farm</vt:lpstr>
      <vt:lpstr>Toy Story 1 e 4</vt:lpstr>
      <vt:lpstr>Pixar</vt:lpstr>
      <vt:lpstr>Toy Story 3: The Game</vt:lpstr>
      <vt:lpstr>Transformações</vt:lpstr>
      <vt:lpstr>Transformações</vt:lpstr>
      <vt:lpstr>Transformações</vt:lpstr>
      <vt:lpstr>Transformações</vt:lpstr>
      <vt:lpstr>Transformações</vt:lpstr>
      <vt:lpstr>Transformações</vt:lpstr>
      <vt:lpstr>Cubo</vt:lpstr>
      <vt:lpstr>Desenhar um pessoa por cubos</vt:lpstr>
      <vt:lpstr>Criando um exército de robôs</vt:lpstr>
      <vt:lpstr>A pose de um personagem</vt:lpstr>
      <vt:lpstr>Por que estudar Transformações ?</vt:lpstr>
      <vt:lpstr>Um pouco de teoria:  relembrando Álgebra Linear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Ideia Básica das Transformações</vt:lpstr>
      <vt:lpstr>Transformações Lineares</vt:lpstr>
      <vt:lpstr>Transformações Lineares</vt:lpstr>
      <vt:lpstr>Transformações Lineares (map)</vt:lpstr>
      <vt:lpstr>Escala</vt:lpstr>
      <vt:lpstr>A escala é uma transformação linear ?</vt:lpstr>
      <vt:lpstr>Rotação</vt:lpstr>
      <vt:lpstr>Rotação como um movimento circular</vt:lpstr>
      <vt:lpstr>A transformação de rotação é linear ?</vt:lpstr>
      <vt:lpstr>Translação</vt:lpstr>
      <vt:lpstr>A transformação de translação é linear?</vt:lpstr>
      <vt:lpstr>Transformação Afim</vt:lpstr>
      <vt:lpstr>Reflexão</vt:lpstr>
      <vt:lpstr>Cisalhamento ( na direção de x )</vt:lpstr>
      <vt:lpstr>A reflexão e cisalhamento são lineares ?</vt:lpstr>
      <vt:lpstr>Composição de Transformações</vt:lpstr>
      <vt:lpstr>ATIVIDADE 1: Transformações Geométricas</vt:lpstr>
      <vt:lpstr>Como você faria essas transformações?</vt:lpstr>
      <vt:lpstr>Rotacionar sobre um ponto específico</vt:lpstr>
      <vt:lpstr>Sumário de Transformações Geométricas Básicas</vt:lpstr>
      <vt:lpstr>Revisão: Multiplicação de Matrizes</vt:lpstr>
      <vt:lpstr>Multiplicação de Matrizes (Revisão)</vt:lpstr>
      <vt:lpstr>Matriz de Escala</vt:lpstr>
      <vt:lpstr>Transformações Lineares em 2D</vt:lpstr>
      <vt:lpstr>Matriz de Rotação (2D)</vt:lpstr>
      <vt:lpstr>Matriz de Rotação (2D)</vt:lpstr>
      <vt:lpstr>Cisalhamento</vt:lpstr>
      <vt:lpstr>Como compor matrizes de transformações lineares ?</vt:lpstr>
      <vt:lpstr>Translação - Como lidar com essa transformação?</vt:lpstr>
      <vt:lpstr>E como tratar translações (não linear) ?</vt:lpstr>
      <vt:lpstr>Coordenadas Homogêneas (em 2D)</vt:lpstr>
      <vt:lpstr>Coordenadas Homogêneas (2D)</vt:lpstr>
      <vt:lpstr>Propriedades das Coordenadas Homogêneas</vt:lpstr>
      <vt:lpstr>Transformações Afim em Coordenadas Homogêneas</vt:lpstr>
      <vt:lpstr>Exemplos com Matrizes Homogêneas</vt:lpstr>
      <vt:lpstr>Translação em Coordenadas Homogêneas</vt:lpstr>
      <vt:lpstr>Coordenadas homogêneas: alguma intuição</vt:lpstr>
      <vt:lpstr>Coordenadas Homogêneas: Pontos vs Vetores</vt:lpstr>
      <vt:lpstr>Composição de Transformações</vt:lpstr>
      <vt:lpstr>Translade e Rotacione</vt:lpstr>
      <vt:lpstr>Rotacione e Translade</vt:lpstr>
      <vt:lpstr>A ordem importa!</vt:lpstr>
      <vt:lpstr>Ordem das Transformações</vt:lpstr>
      <vt:lpstr>Compondo as Transformações</vt:lpstr>
      <vt:lpstr>Decompondo Transformações Complexas</vt:lpstr>
      <vt:lpstr>ATIVIDADE 2: Transformações Geométricas</vt:lpstr>
      <vt:lpstr>Vídeo/Leitura para realizar antes da próxima aula</vt:lpstr>
      <vt:lpstr>Projeto 1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5</cp:revision>
  <dcterms:modified xsi:type="dcterms:W3CDTF">2023-02-14T11:37:42Z</dcterms:modified>
</cp:coreProperties>
</file>